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74" r:id="rId2"/>
    <p:sldId id="257" r:id="rId3"/>
    <p:sldId id="258" r:id="rId4"/>
    <p:sldId id="275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3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60"/>
  </p:normalViewPr>
  <p:slideViewPr>
    <p:cSldViewPr snapToGrid="0" snapToObjects="1">
      <p:cViewPr>
        <p:scale>
          <a:sx n="95" d="100"/>
          <a:sy n="95" d="100"/>
        </p:scale>
        <p:origin x="-888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HD:Users:jessicaminshall:Desktop:Presentation%20char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HD:Users:jessicaminshall:Desktop:Presentation%20char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HD:Users:jessicaminshall:Desktop:Presentation%20chart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HD:Users:jessicaminshall:Desktop:Presentation%20chart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HD:Users:jessicaminshall:Desktop:Presentation%20charts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MacHD:Users:jessicaminshall:Desktop:Presentation%20chart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HD:Users:jessicaminshall:Desktop:Presentation%20chart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HD:Users:jessicaminshall:Desktop:Presentation%20char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Sheet1!$A$7</c:f>
              <c:strCache>
                <c:ptCount val="1"/>
                <c:pt idx="0">
                  <c:v>Men </c:v>
                </c:pt>
              </c:strCache>
            </c:strRef>
          </c:tx>
          <c:invertIfNegative val="0"/>
          <c:cat>
            <c:strRef>
              <c:f>Sheet1!$B$6:$D$6</c:f>
              <c:strCache>
                <c:ptCount val="3"/>
                <c:pt idx="0">
                  <c:v>Not satisfied</c:v>
                </c:pt>
                <c:pt idx="1">
                  <c:v>Quite Satisfied</c:v>
                </c:pt>
                <c:pt idx="2">
                  <c:v>Satisfied</c:v>
                </c:pt>
              </c:strCache>
            </c:strRef>
          </c:cat>
          <c:val>
            <c:numRef>
              <c:f>Sheet1!$B$7:$D$7</c:f>
              <c:numCache>
                <c:formatCode>General</c:formatCode>
                <c:ptCount val="3"/>
                <c:pt idx="0">
                  <c:v>42</c:v>
                </c:pt>
                <c:pt idx="1">
                  <c:v>12</c:v>
                </c:pt>
                <c:pt idx="2">
                  <c:v>45</c:v>
                </c:pt>
              </c:numCache>
            </c:numRef>
          </c:val>
        </c:ser>
        <c:ser>
          <c:idx val="1"/>
          <c:order val="1"/>
          <c:tx>
            <c:strRef>
              <c:f>Sheet1!$A$8</c:f>
              <c:strCache>
                <c:ptCount val="1"/>
                <c:pt idx="0">
                  <c:v>Women</c:v>
                </c:pt>
              </c:strCache>
            </c:strRef>
          </c:tx>
          <c:invertIfNegative val="0"/>
          <c:cat>
            <c:strRef>
              <c:f>Sheet1!$B$6:$D$6</c:f>
              <c:strCache>
                <c:ptCount val="3"/>
                <c:pt idx="0">
                  <c:v>Not satisfied</c:v>
                </c:pt>
                <c:pt idx="1">
                  <c:v>Quite Satisfied</c:v>
                </c:pt>
                <c:pt idx="2">
                  <c:v>Satisfied</c:v>
                </c:pt>
              </c:strCache>
            </c:strRef>
          </c:cat>
          <c:val>
            <c:numRef>
              <c:f>Sheet1!$B$8:$D$8</c:f>
              <c:numCache>
                <c:formatCode>General</c:formatCode>
                <c:ptCount val="3"/>
                <c:pt idx="0">
                  <c:v>63</c:v>
                </c:pt>
                <c:pt idx="1">
                  <c:v>13</c:v>
                </c:pt>
                <c:pt idx="2">
                  <c:v>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831168"/>
        <c:axId val="34034816"/>
      </c:barChart>
      <c:catAx>
        <c:axId val="35831168"/>
        <c:scaling>
          <c:orientation val="minMax"/>
        </c:scaling>
        <c:delete val="0"/>
        <c:axPos val="b"/>
        <c:majorTickMark val="none"/>
        <c:minorTickMark val="none"/>
        <c:tickLblPos val="nextTo"/>
        <c:crossAx val="34034816"/>
        <c:crosses val="autoZero"/>
        <c:auto val="1"/>
        <c:lblAlgn val="ctr"/>
        <c:lblOffset val="100"/>
        <c:noMultiLvlLbl val="0"/>
      </c:catAx>
      <c:valAx>
        <c:axId val="3403481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Level</a:t>
                </a:r>
                <a:r>
                  <a:rPr lang="en-US" baseline="0"/>
                  <a:t> of body weight satisfaction (%)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58311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Men </c:v>
                </c:pt>
              </c:strCache>
            </c:strRef>
          </c:tx>
          <c:invertIfNegative val="0"/>
          <c:cat>
            <c:strRef>
              <c:f>Sheet2!$A$2:$A$4</c:f>
              <c:strCache>
                <c:ptCount val="3"/>
                <c:pt idx="0">
                  <c:v>Not Satisfied </c:v>
                </c:pt>
                <c:pt idx="1">
                  <c:v>Quite satisfied </c:v>
                </c:pt>
                <c:pt idx="2">
                  <c:v>Satisfied </c:v>
                </c:pt>
              </c:strCache>
            </c:strRef>
          </c:cat>
          <c:val>
            <c:numRef>
              <c:f>Sheet2!$B$2:$B$4</c:f>
              <c:numCache>
                <c:formatCode>General</c:formatCode>
                <c:ptCount val="3"/>
                <c:pt idx="0">
                  <c:v>39</c:v>
                </c:pt>
                <c:pt idx="1">
                  <c:v>12</c:v>
                </c:pt>
                <c:pt idx="2">
                  <c:v>48</c:v>
                </c:pt>
              </c:numCache>
            </c:numRef>
          </c:val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Women </c:v>
                </c:pt>
              </c:strCache>
            </c:strRef>
          </c:tx>
          <c:invertIfNegative val="0"/>
          <c:cat>
            <c:strRef>
              <c:f>Sheet2!$A$2:$A$4</c:f>
              <c:strCache>
                <c:ptCount val="3"/>
                <c:pt idx="0">
                  <c:v>Not Satisfied </c:v>
                </c:pt>
                <c:pt idx="1">
                  <c:v>Quite satisfied </c:v>
                </c:pt>
                <c:pt idx="2">
                  <c:v>Satisfied </c:v>
                </c:pt>
              </c:strCache>
            </c:strRef>
          </c:cat>
          <c:val>
            <c:numRef>
              <c:f>Sheet2!$C$2:$C$4</c:f>
              <c:numCache>
                <c:formatCode>General</c:formatCode>
                <c:ptCount val="3"/>
                <c:pt idx="0">
                  <c:v>67</c:v>
                </c:pt>
                <c:pt idx="1">
                  <c:v>15</c:v>
                </c:pt>
                <c:pt idx="2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066816"/>
        <c:axId val="34068352"/>
      </c:barChart>
      <c:catAx>
        <c:axId val="34066816"/>
        <c:scaling>
          <c:orientation val="minMax"/>
        </c:scaling>
        <c:delete val="0"/>
        <c:axPos val="b"/>
        <c:majorTickMark val="none"/>
        <c:minorTickMark val="none"/>
        <c:tickLblPos val="nextTo"/>
        <c:crossAx val="34068352"/>
        <c:crosses val="autoZero"/>
        <c:auto val="1"/>
        <c:lblAlgn val="ctr"/>
        <c:lblOffset val="100"/>
        <c:noMultiLvlLbl val="0"/>
      </c:catAx>
      <c:valAx>
        <c:axId val="3406835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Level</a:t>
                </a:r>
                <a:r>
                  <a:rPr lang="en-US" baseline="0"/>
                  <a:t> of body shape satisfaction (%)</a:t>
                </a:r>
                <a:endParaRPr lang="en-US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406681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Sheet3!$B$1</c:f>
              <c:strCache>
                <c:ptCount val="1"/>
                <c:pt idx="0">
                  <c:v>Men</c:v>
                </c:pt>
              </c:strCache>
            </c:strRef>
          </c:tx>
          <c:invertIfNegative val="0"/>
          <c:cat>
            <c:strRef>
              <c:f>Sheet3!$A$2:$A$5</c:f>
              <c:strCache>
                <c:ptCount val="4"/>
                <c:pt idx="0">
                  <c:v>Gained weight</c:v>
                </c:pt>
                <c:pt idx="1">
                  <c:v>Lost weight</c:v>
                </c:pt>
                <c:pt idx="2">
                  <c:v>Stayed at the same weight</c:v>
                </c:pt>
                <c:pt idx="3">
                  <c:v>Don’t know</c:v>
                </c:pt>
              </c:strCache>
            </c:strRef>
          </c:cat>
          <c:val>
            <c:numRef>
              <c:f>Sheet3!$B$2:$B$5</c:f>
              <c:numCache>
                <c:formatCode>General</c:formatCode>
                <c:ptCount val="4"/>
                <c:pt idx="0">
                  <c:v>27</c:v>
                </c:pt>
                <c:pt idx="1">
                  <c:v>12</c:v>
                </c:pt>
                <c:pt idx="2">
                  <c:v>58</c:v>
                </c:pt>
                <c:pt idx="3">
                  <c:v>3</c:v>
                </c:pt>
              </c:numCache>
            </c:numRef>
          </c:val>
        </c:ser>
        <c:ser>
          <c:idx val="1"/>
          <c:order val="1"/>
          <c:tx>
            <c:strRef>
              <c:f>Sheet3!$C$1</c:f>
              <c:strCache>
                <c:ptCount val="1"/>
                <c:pt idx="0">
                  <c:v>Women</c:v>
                </c:pt>
              </c:strCache>
            </c:strRef>
          </c:tx>
          <c:invertIfNegative val="0"/>
          <c:cat>
            <c:strRef>
              <c:f>Sheet3!$A$2:$A$5</c:f>
              <c:strCache>
                <c:ptCount val="4"/>
                <c:pt idx="0">
                  <c:v>Gained weight</c:v>
                </c:pt>
                <c:pt idx="1">
                  <c:v>Lost weight</c:v>
                </c:pt>
                <c:pt idx="2">
                  <c:v>Stayed at the same weight</c:v>
                </c:pt>
                <c:pt idx="3">
                  <c:v>Don’t know</c:v>
                </c:pt>
              </c:strCache>
            </c:strRef>
          </c:cat>
          <c:val>
            <c:numRef>
              <c:f>Sheet3!$C$2:$C$5</c:f>
              <c:numCache>
                <c:formatCode>General</c:formatCode>
                <c:ptCount val="4"/>
                <c:pt idx="0">
                  <c:v>46</c:v>
                </c:pt>
                <c:pt idx="1">
                  <c:v>24</c:v>
                </c:pt>
                <c:pt idx="2">
                  <c:v>25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934208"/>
        <c:axId val="35935744"/>
      </c:barChart>
      <c:catAx>
        <c:axId val="35934208"/>
        <c:scaling>
          <c:orientation val="minMax"/>
        </c:scaling>
        <c:delete val="0"/>
        <c:axPos val="b"/>
        <c:majorTickMark val="none"/>
        <c:minorTickMark val="none"/>
        <c:tickLblPos val="nextTo"/>
        <c:crossAx val="35935744"/>
        <c:crosses val="autoZero"/>
        <c:auto val="1"/>
        <c:lblAlgn val="ctr"/>
        <c:lblOffset val="100"/>
        <c:noMultiLvlLbl val="0"/>
      </c:catAx>
      <c:valAx>
        <c:axId val="3593574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593420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Sheet4!$B$1</c:f>
              <c:strCache>
                <c:ptCount val="1"/>
                <c:pt idx="0">
                  <c:v>Men </c:v>
                </c:pt>
              </c:strCache>
            </c:strRef>
          </c:tx>
          <c:invertIfNegative val="0"/>
          <c:cat>
            <c:strRef>
              <c:f>Sheet4!$A$2:$A$7</c:f>
              <c:strCache>
                <c:ptCount val="6"/>
                <c:pt idx="0">
                  <c:v>Happy as I am</c:v>
                </c:pt>
                <c:pt idx="1">
                  <c:v>1 – 5 kg more</c:v>
                </c:pt>
                <c:pt idx="2">
                  <c:v>Over 5kg more</c:v>
                </c:pt>
                <c:pt idx="3">
                  <c:v>1-5 kg less</c:v>
                </c:pt>
                <c:pt idx="4">
                  <c:v>6-10kg less</c:v>
                </c:pt>
                <c:pt idx="5">
                  <c:v>Over 10 kg less</c:v>
                </c:pt>
              </c:strCache>
            </c:strRef>
          </c:cat>
          <c:val>
            <c:numRef>
              <c:f>Sheet4!$B$2:$B$7</c:f>
              <c:numCache>
                <c:formatCode>General</c:formatCode>
                <c:ptCount val="6"/>
                <c:pt idx="0">
                  <c:v>38</c:v>
                </c:pt>
                <c:pt idx="1">
                  <c:v>3</c:v>
                </c:pt>
                <c:pt idx="2">
                  <c:v>0</c:v>
                </c:pt>
                <c:pt idx="3">
                  <c:v>19</c:v>
                </c:pt>
                <c:pt idx="4">
                  <c:v>16</c:v>
                </c:pt>
                <c:pt idx="5">
                  <c:v>25</c:v>
                </c:pt>
              </c:numCache>
            </c:numRef>
          </c:val>
        </c:ser>
        <c:ser>
          <c:idx val="1"/>
          <c:order val="1"/>
          <c:tx>
            <c:strRef>
              <c:f>Sheet4!$C$1</c:f>
              <c:strCache>
                <c:ptCount val="1"/>
                <c:pt idx="0">
                  <c:v>Women</c:v>
                </c:pt>
              </c:strCache>
            </c:strRef>
          </c:tx>
          <c:invertIfNegative val="0"/>
          <c:cat>
            <c:strRef>
              <c:f>Sheet4!$A$2:$A$7</c:f>
              <c:strCache>
                <c:ptCount val="6"/>
                <c:pt idx="0">
                  <c:v>Happy as I am</c:v>
                </c:pt>
                <c:pt idx="1">
                  <c:v>1 – 5 kg more</c:v>
                </c:pt>
                <c:pt idx="2">
                  <c:v>Over 5kg more</c:v>
                </c:pt>
                <c:pt idx="3">
                  <c:v>1-5 kg less</c:v>
                </c:pt>
                <c:pt idx="4">
                  <c:v>6-10kg less</c:v>
                </c:pt>
                <c:pt idx="5">
                  <c:v>Over 10 kg less</c:v>
                </c:pt>
              </c:strCache>
            </c:strRef>
          </c:cat>
          <c:val>
            <c:numRef>
              <c:f>Sheet4!$C$2:$C$7</c:f>
              <c:numCache>
                <c:formatCode>General</c:formatCode>
                <c:ptCount val="6"/>
                <c:pt idx="0">
                  <c:v>13</c:v>
                </c:pt>
                <c:pt idx="1">
                  <c:v>1</c:v>
                </c:pt>
                <c:pt idx="2">
                  <c:v>4</c:v>
                </c:pt>
                <c:pt idx="3">
                  <c:v>26</c:v>
                </c:pt>
                <c:pt idx="4">
                  <c:v>19</c:v>
                </c:pt>
                <c:pt idx="5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394688"/>
        <c:axId val="39400576"/>
      </c:barChart>
      <c:catAx>
        <c:axId val="39394688"/>
        <c:scaling>
          <c:orientation val="minMax"/>
        </c:scaling>
        <c:delete val="0"/>
        <c:axPos val="b"/>
        <c:majorTickMark val="none"/>
        <c:minorTickMark val="none"/>
        <c:tickLblPos val="nextTo"/>
        <c:crossAx val="39400576"/>
        <c:crosses val="autoZero"/>
        <c:auto val="1"/>
        <c:lblAlgn val="ctr"/>
        <c:lblOffset val="100"/>
        <c:noMultiLvlLbl val="0"/>
      </c:catAx>
      <c:valAx>
        <c:axId val="3940057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939468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Sheet5!$B$1</c:f>
              <c:strCache>
                <c:ptCount val="1"/>
                <c:pt idx="0">
                  <c:v>Men </c:v>
                </c:pt>
              </c:strCache>
            </c:strRef>
          </c:tx>
          <c:invertIfNegative val="0"/>
          <c:cat>
            <c:strRef>
              <c:f>Sheet5!$A$2:$A$6</c:f>
              <c:strCache>
                <c:ptCount val="5"/>
                <c:pt idx="0">
                  <c:v>Never</c:v>
                </c:pt>
                <c:pt idx="1">
                  <c:v>More than 10 times</c:v>
                </c:pt>
                <c:pt idx="2">
                  <c:v>1-4 times</c:v>
                </c:pt>
                <c:pt idx="3">
                  <c:v>I am always on a diet to lose weight</c:v>
                </c:pt>
                <c:pt idx="4">
                  <c:v>5-10 times</c:v>
                </c:pt>
              </c:strCache>
            </c:strRef>
          </c:cat>
          <c:val>
            <c:numRef>
              <c:f>Sheet5!$B$2:$B$6</c:f>
              <c:numCache>
                <c:formatCode>General</c:formatCode>
                <c:ptCount val="5"/>
                <c:pt idx="0">
                  <c:v>64</c:v>
                </c:pt>
                <c:pt idx="1">
                  <c:v>9</c:v>
                </c:pt>
                <c:pt idx="2">
                  <c:v>15</c:v>
                </c:pt>
                <c:pt idx="3">
                  <c:v>12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Sheet5!$C$1</c:f>
              <c:strCache>
                <c:ptCount val="1"/>
                <c:pt idx="0">
                  <c:v>Women </c:v>
                </c:pt>
              </c:strCache>
            </c:strRef>
          </c:tx>
          <c:invertIfNegative val="0"/>
          <c:cat>
            <c:strRef>
              <c:f>Sheet5!$A$2:$A$6</c:f>
              <c:strCache>
                <c:ptCount val="5"/>
                <c:pt idx="0">
                  <c:v>Never</c:v>
                </c:pt>
                <c:pt idx="1">
                  <c:v>More than 10 times</c:v>
                </c:pt>
                <c:pt idx="2">
                  <c:v>1-4 times</c:v>
                </c:pt>
                <c:pt idx="3">
                  <c:v>I am always on a diet to lose weight</c:v>
                </c:pt>
                <c:pt idx="4">
                  <c:v>5-10 times</c:v>
                </c:pt>
              </c:strCache>
            </c:strRef>
          </c:cat>
          <c:val>
            <c:numRef>
              <c:f>Sheet5!$C$2:$C$6</c:f>
              <c:numCache>
                <c:formatCode>General</c:formatCode>
                <c:ptCount val="5"/>
                <c:pt idx="0">
                  <c:v>28</c:v>
                </c:pt>
                <c:pt idx="1">
                  <c:v>13</c:v>
                </c:pt>
                <c:pt idx="2">
                  <c:v>29</c:v>
                </c:pt>
                <c:pt idx="3">
                  <c:v>24</c:v>
                </c:pt>
                <c:pt idx="4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410688"/>
        <c:axId val="39437056"/>
      </c:barChart>
      <c:catAx>
        <c:axId val="39410688"/>
        <c:scaling>
          <c:orientation val="minMax"/>
        </c:scaling>
        <c:delete val="0"/>
        <c:axPos val="b"/>
        <c:majorTickMark val="none"/>
        <c:minorTickMark val="none"/>
        <c:tickLblPos val="nextTo"/>
        <c:crossAx val="39437056"/>
        <c:crosses val="autoZero"/>
        <c:auto val="1"/>
        <c:lblAlgn val="ctr"/>
        <c:lblOffset val="100"/>
        <c:noMultiLvlLbl val="0"/>
      </c:catAx>
      <c:valAx>
        <c:axId val="3943705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941068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Sheet6!$B$1</c:f>
              <c:strCache>
                <c:ptCount val="1"/>
                <c:pt idx="0">
                  <c:v>Men</c:v>
                </c:pt>
              </c:strCache>
            </c:strRef>
          </c:tx>
          <c:invertIfNegative val="0"/>
          <c:cat>
            <c:strRef>
              <c:f>Sheet6!$A$2:$A$12</c:f>
              <c:strCache>
                <c:ptCount val="11"/>
                <c:pt idx="0">
                  <c:v>Genetics &amp; metabolism</c:v>
                </c:pt>
                <c:pt idx="1">
                  <c:v>Amount of physical activity/exercise</c:v>
                </c:pt>
                <c:pt idx="2">
                  <c:v>Alcohol intake</c:v>
                </c:pt>
                <c:pt idx="3">
                  <c:v>Total amount of food eaten</c:v>
                </c:pt>
                <c:pt idx="4">
                  <c:v>Smoking</c:v>
                </c:pt>
                <c:pt idx="5">
                  <c:v>Fat intake</c:v>
                </c:pt>
                <c:pt idx="6">
                  <c:v>Sugar intake</c:v>
                </c:pt>
                <c:pt idx="7">
                  <c:v>I don’t tend to put weight on</c:v>
                </c:pt>
                <c:pt idx="8">
                  <c:v>Other</c:v>
                </c:pt>
                <c:pt idx="9">
                  <c:v>None</c:v>
                </c:pt>
                <c:pt idx="10">
                  <c:v>Don’t know</c:v>
                </c:pt>
              </c:strCache>
            </c:strRef>
          </c:cat>
          <c:val>
            <c:numRef>
              <c:f>Sheet6!$B$2:$B$12</c:f>
              <c:numCache>
                <c:formatCode>General</c:formatCode>
                <c:ptCount val="11"/>
                <c:pt idx="0">
                  <c:v>19</c:v>
                </c:pt>
                <c:pt idx="1">
                  <c:v>25</c:v>
                </c:pt>
                <c:pt idx="2">
                  <c:v>13</c:v>
                </c:pt>
                <c:pt idx="3">
                  <c:v>34</c:v>
                </c:pt>
                <c:pt idx="4">
                  <c:v>3</c:v>
                </c:pt>
                <c:pt idx="5">
                  <c:v>9</c:v>
                </c:pt>
                <c:pt idx="6">
                  <c:v>9</c:v>
                </c:pt>
                <c:pt idx="7">
                  <c:v>25</c:v>
                </c:pt>
                <c:pt idx="8">
                  <c:v>3</c:v>
                </c:pt>
                <c:pt idx="9">
                  <c:v>6</c:v>
                </c:pt>
                <c:pt idx="10">
                  <c:v>6</c:v>
                </c:pt>
              </c:numCache>
            </c:numRef>
          </c:val>
        </c:ser>
        <c:ser>
          <c:idx val="1"/>
          <c:order val="1"/>
          <c:tx>
            <c:strRef>
              <c:f>Sheet6!$C$1</c:f>
              <c:strCache>
                <c:ptCount val="1"/>
                <c:pt idx="0">
                  <c:v>Women</c:v>
                </c:pt>
              </c:strCache>
            </c:strRef>
          </c:tx>
          <c:invertIfNegative val="0"/>
          <c:cat>
            <c:strRef>
              <c:f>Sheet6!$A$2:$A$12</c:f>
              <c:strCache>
                <c:ptCount val="11"/>
                <c:pt idx="0">
                  <c:v>Genetics &amp; metabolism</c:v>
                </c:pt>
                <c:pt idx="1">
                  <c:v>Amount of physical activity/exercise</c:v>
                </c:pt>
                <c:pt idx="2">
                  <c:v>Alcohol intake</c:v>
                </c:pt>
                <c:pt idx="3">
                  <c:v>Total amount of food eaten</c:v>
                </c:pt>
                <c:pt idx="4">
                  <c:v>Smoking</c:v>
                </c:pt>
                <c:pt idx="5">
                  <c:v>Fat intake</c:v>
                </c:pt>
                <c:pt idx="6">
                  <c:v>Sugar intake</c:v>
                </c:pt>
                <c:pt idx="7">
                  <c:v>I don’t tend to put weight on</c:v>
                </c:pt>
                <c:pt idx="8">
                  <c:v>Other</c:v>
                </c:pt>
                <c:pt idx="9">
                  <c:v>None</c:v>
                </c:pt>
                <c:pt idx="10">
                  <c:v>Don’t know</c:v>
                </c:pt>
              </c:strCache>
            </c:strRef>
          </c:cat>
          <c:val>
            <c:numRef>
              <c:f>Sheet6!$C$2:$C$12</c:f>
              <c:numCache>
                <c:formatCode>General</c:formatCode>
                <c:ptCount val="11"/>
                <c:pt idx="0">
                  <c:v>30</c:v>
                </c:pt>
                <c:pt idx="1">
                  <c:v>52</c:v>
                </c:pt>
                <c:pt idx="2">
                  <c:v>3</c:v>
                </c:pt>
                <c:pt idx="3">
                  <c:v>36</c:v>
                </c:pt>
                <c:pt idx="4">
                  <c:v>5</c:v>
                </c:pt>
                <c:pt idx="5">
                  <c:v>12</c:v>
                </c:pt>
                <c:pt idx="6">
                  <c:v>29</c:v>
                </c:pt>
                <c:pt idx="7">
                  <c:v>12</c:v>
                </c:pt>
                <c:pt idx="8">
                  <c:v>6</c:v>
                </c:pt>
                <c:pt idx="9">
                  <c:v>0</c:v>
                </c:pt>
                <c:pt idx="10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300864"/>
        <c:axId val="37302656"/>
      </c:barChart>
      <c:catAx>
        <c:axId val="37300864"/>
        <c:scaling>
          <c:orientation val="minMax"/>
        </c:scaling>
        <c:delete val="0"/>
        <c:axPos val="b"/>
        <c:majorTickMark val="none"/>
        <c:minorTickMark val="none"/>
        <c:tickLblPos val="nextTo"/>
        <c:crossAx val="37302656"/>
        <c:crosses val="autoZero"/>
        <c:auto val="1"/>
        <c:lblAlgn val="ctr"/>
        <c:lblOffset val="100"/>
        <c:noMultiLvlLbl val="0"/>
      </c:catAx>
      <c:valAx>
        <c:axId val="3730265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730086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Sheet7!$B$1</c:f>
              <c:strCache>
                <c:ptCount val="1"/>
                <c:pt idx="0">
                  <c:v>Men</c:v>
                </c:pt>
              </c:strCache>
            </c:strRef>
          </c:tx>
          <c:invertIfNegative val="0"/>
          <c:cat>
            <c:strRef>
              <c:f>Sheet7!$A$2:$A$13</c:f>
              <c:strCache>
                <c:ptCount val="12"/>
                <c:pt idx="0">
                  <c:v>To release tension/relax</c:v>
                </c:pt>
                <c:pt idx="1">
                  <c:v>To be out of doors</c:v>
                </c:pt>
                <c:pt idx="2">
                  <c:v>To maintain good health</c:v>
                </c:pt>
                <c:pt idx="3">
                  <c:v>To socialise with other people</c:v>
                </c:pt>
                <c:pt idx="4">
                  <c:v>To lose or control weight</c:v>
                </c:pt>
                <c:pt idx="5">
                  <c:v>To have fun, adventure or excitement</c:v>
                </c:pt>
                <c:pt idx="6">
                  <c:v>To feel or get fit</c:v>
                </c:pt>
                <c:pt idx="7">
                  <c:v>To gain a sense of achievement</c:v>
                </c:pt>
                <c:pt idx="8">
                  <c:v>To enjoy the competition</c:v>
                </c:pt>
                <c:pt idx="9">
                  <c:v>To work harder/ concentrate better</c:v>
                </c:pt>
                <c:pt idx="10">
                  <c:v>I don’t participate in any</c:v>
                </c:pt>
                <c:pt idx="11">
                  <c:v>None of the above</c:v>
                </c:pt>
              </c:strCache>
            </c:strRef>
          </c:cat>
          <c:val>
            <c:numRef>
              <c:f>Sheet7!$B$2:$B$13</c:f>
              <c:numCache>
                <c:formatCode>General</c:formatCode>
                <c:ptCount val="12"/>
                <c:pt idx="0">
                  <c:v>30</c:v>
                </c:pt>
                <c:pt idx="1">
                  <c:v>24</c:v>
                </c:pt>
                <c:pt idx="2">
                  <c:v>39</c:v>
                </c:pt>
                <c:pt idx="3">
                  <c:v>18</c:v>
                </c:pt>
                <c:pt idx="4">
                  <c:v>18</c:v>
                </c:pt>
                <c:pt idx="5">
                  <c:v>6</c:v>
                </c:pt>
                <c:pt idx="6">
                  <c:v>33</c:v>
                </c:pt>
                <c:pt idx="7">
                  <c:v>6</c:v>
                </c:pt>
                <c:pt idx="8">
                  <c:v>6</c:v>
                </c:pt>
                <c:pt idx="9">
                  <c:v>3</c:v>
                </c:pt>
                <c:pt idx="10">
                  <c:v>12</c:v>
                </c:pt>
                <c:pt idx="11">
                  <c:v>6</c:v>
                </c:pt>
              </c:numCache>
            </c:numRef>
          </c:val>
        </c:ser>
        <c:ser>
          <c:idx val="1"/>
          <c:order val="1"/>
          <c:tx>
            <c:strRef>
              <c:f>Sheet7!$C$1</c:f>
              <c:strCache>
                <c:ptCount val="1"/>
                <c:pt idx="0">
                  <c:v>Women </c:v>
                </c:pt>
              </c:strCache>
            </c:strRef>
          </c:tx>
          <c:invertIfNegative val="0"/>
          <c:cat>
            <c:strRef>
              <c:f>Sheet7!$A$2:$A$13</c:f>
              <c:strCache>
                <c:ptCount val="12"/>
                <c:pt idx="0">
                  <c:v>To release tension/relax</c:v>
                </c:pt>
                <c:pt idx="1">
                  <c:v>To be out of doors</c:v>
                </c:pt>
                <c:pt idx="2">
                  <c:v>To maintain good health</c:v>
                </c:pt>
                <c:pt idx="3">
                  <c:v>To socialise with other people</c:v>
                </c:pt>
                <c:pt idx="4">
                  <c:v>To lose or control weight</c:v>
                </c:pt>
                <c:pt idx="5">
                  <c:v>To have fun, adventure or excitement</c:v>
                </c:pt>
                <c:pt idx="6">
                  <c:v>To feel or get fit</c:v>
                </c:pt>
                <c:pt idx="7">
                  <c:v>To gain a sense of achievement</c:v>
                </c:pt>
                <c:pt idx="8">
                  <c:v>To enjoy the competition</c:v>
                </c:pt>
                <c:pt idx="9">
                  <c:v>To work harder/ concentrate better</c:v>
                </c:pt>
                <c:pt idx="10">
                  <c:v>I don’t participate in any</c:v>
                </c:pt>
                <c:pt idx="11">
                  <c:v>None of the above</c:v>
                </c:pt>
              </c:strCache>
            </c:strRef>
          </c:cat>
          <c:val>
            <c:numRef>
              <c:f>Sheet7!$C$2:$C$13</c:f>
              <c:numCache>
                <c:formatCode>General</c:formatCode>
                <c:ptCount val="12"/>
                <c:pt idx="0">
                  <c:v>28</c:v>
                </c:pt>
                <c:pt idx="1">
                  <c:v>16</c:v>
                </c:pt>
                <c:pt idx="2">
                  <c:v>54</c:v>
                </c:pt>
                <c:pt idx="3">
                  <c:v>15</c:v>
                </c:pt>
                <c:pt idx="4">
                  <c:v>55</c:v>
                </c:pt>
                <c:pt idx="5">
                  <c:v>4</c:v>
                </c:pt>
                <c:pt idx="6">
                  <c:v>28</c:v>
                </c:pt>
                <c:pt idx="7">
                  <c:v>9</c:v>
                </c:pt>
                <c:pt idx="8">
                  <c:v>0</c:v>
                </c:pt>
                <c:pt idx="9">
                  <c:v>3</c:v>
                </c:pt>
                <c:pt idx="10">
                  <c:v>6</c:v>
                </c:pt>
                <c:pt idx="11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350784"/>
        <c:axId val="37352576"/>
      </c:barChart>
      <c:catAx>
        <c:axId val="37350784"/>
        <c:scaling>
          <c:orientation val="minMax"/>
        </c:scaling>
        <c:delete val="0"/>
        <c:axPos val="b"/>
        <c:majorTickMark val="none"/>
        <c:minorTickMark val="none"/>
        <c:tickLblPos val="nextTo"/>
        <c:crossAx val="37352576"/>
        <c:crosses val="autoZero"/>
        <c:auto val="1"/>
        <c:lblAlgn val="ctr"/>
        <c:lblOffset val="100"/>
        <c:noMultiLvlLbl val="0"/>
      </c:catAx>
      <c:valAx>
        <c:axId val="3735257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735078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Sheet8!$B$1</c:f>
              <c:strCache>
                <c:ptCount val="1"/>
                <c:pt idx="0">
                  <c:v>Men</c:v>
                </c:pt>
              </c:strCache>
            </c:strRef>
          </c:tx>
          <c:invertIfNegative val="0"/>
          <c:cat>
            <c:strRef>
              <c:f>Sheet8!$A$2:$A$4</c:f>
              <c:strCache>
                <c:ptCount val="3"/>
                <c:pt idx="0">
                  <c:v>Disagree</c:v>
                </c:pt>
                <c:pt idx="1">
                  <c:v>Neutral</c:v>
                </c:pt>
                <c:pt idx="2">
                  <c:v>Agree</c:v>
                </c:pt>
              </c:strCache>
            </c:strRef>
          </c:cat>
          <c:val>
            <c:numRef>
              <c:f>Sheet8!$B$2:$B$4</c:f>
              <c:numCache>
                <c:formatCode>General</c:formatCode>
                <c:ptCount val="3"/>
                <c:pt idx="0">
                  <c:v>42</c:v>
                </c:pt>
                <c:pt idx="1">
                  <c:v>27</c:v>
                </c:pt>
                <c:pt idx="2">
                  <c:v>31</c:v>
                </c:pt>
              </c:numCache>
            </c:numRef>
          </c:val>
        </c:ser>
        <c:ser>
          <c:idx val="1"/>
          <c:order val="1"/>
          <c:tx>
            <c:strRef>
              <c:f>Sheet8!$C$1</c:f>
              <c:strCache>
                <c:ptCount val="1"/>
                <c:pt idx="0">
                  <c:v>Women</c:v>
                </c:pt>
              </c:strCache>
            </c:strRef>
          </c:tx>
          <c:invertIfNegative val="0"/>
          <c:cat>
            <c:strRef>
              <c:f>Sheet8!$A$2:$A$4</c:f>
              <c:strCache>
                <c:ptCount val="3"/>
                <c:pt idx="0">
                  <c:v>Disagree</c:v>
                </c:pt>
                <c:pt idx="1">
                  <c:v>Neutral</c:v>
                </c:pt>
                <c:pt idx="2">
                  <c:v>Agree</c:v>
                </c:pt>
              </c:strCache>
            </c:strRef>
          </c:cat>
          <c:val>
            <c:numRef>
              <c:f>Sheet8!$C$2:$C$4</c:f>
              <c:numCache>
                <c:formatCode>General</c:formatCode>
                <c:ptCount val="3"/>
                <c:pt idx="0">
                  <c:v>14</c:v>
                </c:pt>
                <c:pt idx="1">
                  <c:v>28</c:v>
                </c:pt>
                <c:pt idx="2">
                  <c:v>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270272"/>
        <c:axId val="37271808"/>
      </c:barChart>
      <c:catAx>
        <c:axId val="37270272"/>
        <c:scaling>
          <c:orientation val="minMax"/>
        </c:scaling>
        <c:delete val="0"/>
        <c:axPos val="b"/>
        <c:majorTickMark val="none"/>
        <c:minorTickMark val="none"/>
        <c:tickLblPos val="nextTo"/>
        <c:crossAx val="37271808"/>
        <c:crosses val="autoZero"/>
        <c:auto val="1"/>
        <c:lblAlgn val="ctr"/>
        <c:lblOffset val="100"/>
        <c:noMultiLvlLbl val="0"/>
      </c:catAx>
      <c:valAx>
        <c:axId val="3727180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727027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0.3447</cdr:x>
      <cdr:y>0.80565</cdr:y>
    </cdr:from>
    <cdr:to>
      <cdr:x>0.45855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768728" y="443581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AA506B-0AC6-4E3B-84FD-47D65E06C17D}" type="datetimeFigureOut">
              <a:rPr lang="en-AU" smtClean="0"/>
              <a:t>4/03/2013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D945F0-E98F-4220-B661-10389782FD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483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945F0-E98F-4220-B661-10389782FD56}" type="slidenum">
              <a:rPr lang="en-AU" smtClean="0"/>
              <a:t>8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AU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3/4/2013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AU" smtClean="0"/>
              <a:t>Click to edit Master text styles</a:t>
            </a:r>
          </a:p>
          <a:p>
            <a:pPr lvl="1" eaLnBrk="1" latinLnBrk="0" hangingPunct="1"/>
            <a:r>
              <a:rPr lang="en-AU" smtClean="0"/>
              <a:t>Second level</a:t>
            </a:r>
          </a:p>
          <a:p>
            <a:pPr lvl="2" eaLnBrk="1" latinLnBrk="0" hangingPunct="1"/>
            <a:r>
              <a:rPr lang="en-AU" smtClean="0"/>
              <a:t>Third level</a:t>
            </a:r>
          </a:p>
          <a:p>
            <a:pPr lvl="3" eaLnBrk="1" latinLnBrk="0" hangingPunct="1"/>
            <a:r>
              <a:rPr lang="en-AU" smtClean="0"/>
              <a:t>Fourth level</a:t>
            </a:r>
          </a:p>
          <a:p>
            <a:pPr lvl="4" eaLnBrk="1" latinLnBrk="0" hangingPunct="1"/>
            <a:r>
              <a:rPr lang="en-AU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AU" smtClean="0"/>
              <a:t>Click to edit Master text styles</a:t>
            </a:r>
          </a:p>
          <a:p>
            <a:pPr lvl="1" eaLnBrk="1" latinLnBrk="0" hangingPunct="1"/>
            <a:r>
              <a:rPr lang="en-AU" smtClean="0"/>
              <a:t>Second level</a:t>
            </a:r>
          </a:p>
          <a:p>
            <a:pPr lvl="2" eaLnBrk="1" latinLnBrk="0" hangingPunct="1"/>
            <a:r>
              <a:rPr lang="en-AU" smtClean="0"/>
              <a:t>Third level</a:t>
            </a:r>
          </a:p>
          <a:p>
            <a:pPr lvl="3" eaLnBrk="1" latinLnBrk="0" hangingPunct="1"/>
            <a:r>
              <a:rPr lang="en-AU" smtClean="0"/>
              <a:t>Fourth level</a:t>
            </a:r>
          </a:p>
          <a:p>
            <a:pPr lvl="4" eaLnBrk="1" latinLnBrk="0" hangingPunct="1"/>
            <a:r>
              <a:rPr lang="en-AU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AU" smtClean="0"/>
              <a:t>Click to edit Master text styles</a:t>
            </a:r>
          </a:p>
          <a:p>
            <a:pPr lvl="1" eaLnBrk="1" latinLnBrk="0" hangingPunct="1"/>
            <a:r>
              <a:rPr lang="en-AU" smtClean="0"/>
              <a:t>Second level</a:t>
            </a:r>
          </a:p>
          <a:p>
            <a:pPr lvl="2" eaLnBrk="1" latinLnBrk="0" hangingPunct="1"/>
            <a:r>
              <a:rPr lang="en-AU" smtClean="0"/>
              <a:t>Third level</a:t>
            </a:r>
          </a:p>
          <a:p>
            <a:pPr lvl="3" eaLnBrk="1" latinLnBrk="0" hangingPunct="1"/>
            <a:r>
              <a:rPr lang="en-AU" smtClean="0"/>
              <a:t>Fourth level</a:t>
            </a:r>
          </a:p>
          <a:p>
            <a:pPr lvl="4" eaLnBrk="1" latinLnBrk="0" hangingPunct="1"/>
            <a:r>
              <a:rPr lang="en-AU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AU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3/4/2013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AU" smtClean="0"/>
              <a:t>Click to edit Master text styles</a:t>
            </a:r>
          </a:p>
          <a:p>
            <a:pPr lvl="1" eaLnBrk="1" latinLnBrk="0" hangingPunct="1"/>
            <a:r>
              <a:rPr lang="en-AU" smtClean="0"/>
              <a:t>Second level</a:t>
            </a:r>
          </a:p>
          <a:p>
            <a:pPr lvl="2" eaLnBrk="1" latinLnBrk="0" hangingPunct="1"/>
            <a:r>
              <a:rPr lang="en-AU" smtClean="0"/>
              <a:t>Third level</a:t>
            </a:r>
          </a:p>
          <a:p>
            <a:pPr lvl="3" eaLnBrk="1" latinLnBrk="0" hangingPunct="1"/>
            <a:r>
              <a:rPr lang="en-AU" smtClean="0"/>
              <a:t>Fourth level</a:t>
            </a:r>
          </a:p>
          <a:p>
            <a:pPr lvl="4" eaLnBrk="1" latinLnBrk="0" hangingPunct="1"/>
            <a:r>
              <a:rPr lang="en-AU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AU" smtClean="0"/>
              <a:t>Click to edit Master text styles</a:t>
            </a:r>
          </a:p>
          <a:p>
            <a:pPr lvl="1" eaLnBrk="1" latinLnBrk="0" hangingPunct="1"/>
            <a:r>
              <a:rPr lang="en-AU" smtClean="0"/>
              <a:t>Second level</a:t>
            </a:r>
          </a:p>
          <a:p>
            <a:pPr lvl="2" eaLnBrk="1" latinLnBrk="0" hangingPunct="1"/>
            <a:r>
              <a:rPr lang="en-AU" smtClean="0"/>
              <a:t>Third level</a:t>
            </a:r>
          </a:p>
          <a:p>
            <a:pPr lvl="3" eaLnBrk="1" latinLnBrk="0" hangingPunct="1"/>
            <a:r>
              <a:rPr lang="en-AU" smtClean="0"/>
              <a:t>Fourth level</a:t>
            </a:r>
          </a:p>
          <a:p>
            <a:pPr lvl="4" eaLnBrk="1" latinLnBrk="0" hangingPunct="1"/>
            <a:r>
              <a:rPr lang="en-AU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3/4/2013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AU" smtClean="0"/>
              <a:t>Click to edit Master text styles</a:t>
            </a:r>
          </a:p>
          <a:p>
            <a:pPr lvl="1" eaLnBrk="1" latinLnBrk="0" hangingPunct="1"/>
            <a:r>
              <a:rPr lang="en-AU" smtClean="0"/>
              <a:t>Second level</a:t>
            </a:r>
          </a:p>
          <a:p>
            <a:pPr lvl="2" eaLnBrk="1" latinLnBrk="0" hangingPunct="1"/>
            <a:r>
              <a:rPr lang="en-AU" smtClean="0"/>
              <a:t>Third level</a:t>
            </a:r>
          </a:p>
          <a:p>
            <a:pPr lvl="3" eaLnBrk="1" latinLnBrk="0" hangingPunct="1"/>
            <a:r>
              <a:rPr lang="en-AU" smtClean="0"/>
              <a:t>Fourth level</a:t>
            </a:r>
          </a:p>
          <a:p>
            <a:pPr lvl="4" eaLnBrk="1" latinLnBrk="0" hangingPunct="1"/>
            <a:r>
              <a:rPr lang="en-AU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AU" smtClean="0"/>
              <a:t>Click to edit Master text styles</a:t>
            </a:r>
          </a:p>
          <a:p>
            <a:pPr lvl="1" eaLnBrk="1" latinLnBrk="0" hangingPunct="1"/>
            <a:r>
              <a:rPr lang="en-AU" smtClean="0"/>
              <a:t>Second level</a:t>
            </a:r>
          </a:p>
          <a:p>
            <a:pPr lvl="2" eaLnBrk="1" latinLnBrk="0" hangingPunct="1"/>
            <a:r>
              <a:rPr lang="en-AU" smtClean="0"/>
              <a:t>Third level</a:t>
            </a:r>
          </a:p>
          <a:p>
            <a:pPr lvl="3" eaLnBrk="1" latinLnBrk="0" hangingPunct="1"/>
            <a:r>
              <a:rPr lang="en-AU" smtClean="0"/>
              <a:t>Fourth level</a:t>
            </a:r>
          </a:p>
          <a:p>
            <a:pPr lvl="4" eaLnBrk="1" latinLnBrk="0" hangingPunct="1"/>
            <a:r>
              <a:rPr lang="en-AU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3/4/2013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AU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AU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AU" smtClean="0"/>
              <a:t>Click to edit Master text styles</a:t>
            </a:r>
          </a:p>
          <a:p>
            <a:pPr lvl="1" eaLnBrk="1" latinLnBrk="0" hangingPunct="1"/>
            <a:r>
              <a:rPr lang="en-AU" smtClean="0"/>
              <a:t>Second level</a:t>
            </a:r>
          </a:p>
          <a:p>
            <a:pPr lvl="2" eaLnBrk="1" latinLnBrk="0" hangingPunct="1"/>
            <a:r>
              <a:rPr lang="en-AU" smtClean="0"/>
              <a:t>Third level</a:t>
            </a:r>
          </a:p>
          <a:p>
            <a:pPr lvl="3" eaLnBrk="1" latinLnBrk="0" hangingPunct="1"/>
            <a:r>
              <a:rPr lang="en-AU" smtClean="0"/>
              <a:t>Fourth level</a:t>
            </a:r>
          </a:p>
          <a:p>
            <a:pPr lvl="4" eaLnBrk="1" latinLnBrk="0" hangingPunct="1"/>
            <a:r>
              <a:rPr lang="en-AU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AU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3/4/2013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AU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AU" smtClean="0"/>
              <a:t>Click to edit Master text styles</a:t>
            </a:r>
          </a:p>
          <a:p>
            <a:pPr lvl="1" eaLnBrk="1" latinLnBrk="0" hangingPunct="1"/>
            <a:r>
              <a:rPr kumimoji="0" lang="en-AU" smtClean="0"/>
              <a:t>Second level</a:t>
            </a:r>
          </a:p>
          <a:p>
            <a:pPr lvl="2" eaLnBrk="1" latinLnBrk="0" hangingPunct="1"/>
            <a:r>
              <a:rPr kumimoji="0" lang="en-AU" smtClean="0"/>
              <a:t>Third level</a:t>
            </a:r>
          </a:p>
          <a:p>
            <a:pPr lvl="3" eaLnBrk="1" latinLnBrk="0" hangingPunct="1"/>
            <a:r>
              <a:rPr kumimoji="0" lang="en-AU" smtClean="0"/>
              <a:t>Fourth level</a:t>
            </a:r>
          </a:p>
          <a:p>
            <a:pPr lvl="4" eaLnBrk="1" latinLnBrk="0" hangingPunct="1"/>
            <a:r>
              <a:rPr kumimoji="0" lang="en-AU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3/4/2013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MacHD:Users:jessicaminshall:Desktop:education%20re%20done%20chart.docx!OLE_LINK1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500" dirty="0" smtClean="0"/>
              <a:t>Gender-based health and weight loss beliefs in knee osteoarthritis patients</a:t>
            </a:r>
            <a:endParaRPr lang="en-US" sz="35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0100" y="3063157"/>
            <a:ext cx="2463800" cy="328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9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Weight Change in the Last 6 Months*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943322"/>
              </p:ext>
            </p:extLst>
          </p:nvPr>
        </p:nvGraphicFramePr>
        <p:xfrm>
          <a:off x="612648" y="1812608"/>
          <a:ext cx="8153400" cy="4291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064250" y="6244709"/>
            <a:ext cx="1990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*P=0.008 for trend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70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Desired Weight*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6501519"/>
              </p:ext>
            </p:extLst>
          </p:nvPr>
        </p:nvGraphicFramePr>
        <p:xfrm>
          <a:off x="612648" y="1736110"/>
          <a:ext cx="7619056" cy="4521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32500" y="6387584"/>
            <a:ext cx="2698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Not significantly different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91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Dieting Frequency*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0164527"/>
              </p:ext>
            </p:extLst>
          </p:nvPr>
        </p:nvGraphicFramePr>
        <p:xfrm>
          <a:off x="612647" y="1812607"/>
          <a:ext cx="8016871" cy="4261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365875" y="6228834"/>
            <a:ext cx="1990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*P=0.013 for trend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54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Causing Weight Gain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2930152"/>
              </p:ext>
            </p:extLst>
          </p:nvPr>
        </p:nvGraphicFramePr>
        <p:xfrm>
          <a:off x="612647" y="1644314"/>
          <a:ext cx="8032171" cy="4704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079625" y="1773793"/>
            <a:ext cx="285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984750" y="2974459"/>
            <a:ext cx="38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**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92957" y="6164626"/>
            <a:ext cx="2273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*P=0.013; **P=0.031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56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to Exercise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0260906"/>
              </p:ext>
            </p:extLst>
          </p:nvPr>
        </p:nvGraphicFramePr>
        <p:xfrm>
          <a:off x="612648" y="1583115"/>
          <a:ext cx="8153400" cy="49191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762375" y="1720334"/>
            <a:ext cx="285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989323" y="6317620"/>
            <a:ext cx="1242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*P=0.0004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78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Level of agreement with the statement: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charset="2"/>
              <a:buChar char="v"/>
            </a:pPr>
            <a:r>
              <a:rPr lang="en-US" i="1" dirty="0" smtClean="0"/>
              <a:t>A campaign in my locality aimed at increasing participation in physical activity/exercise would be effective in encouraging me to do more.</a:t>
            </a:r>
            <a:endParaRPr lang="en-US" i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39564" y="3638345"/>
            <a:ext cx="5674106" cy="2993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34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 of Agreement*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8716081"/>
              </p:ext>
            </p:extLst>
          </p:nvPr>
        </p:nvGraphicFramePr>
        <p:xfrm>
          <a:off x="579802" y="1736110"/>
          <a:ext cx="7605999" cy="4750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12915" y="6401724"/>
            <a:ext cx="2283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*P=0.009 across trend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23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charset="2"/>
              <a:buChar char="v"/>
            </a:pPr>
            <a:r>
              <a:rPr lang="en-US" dirty="0" smtClean="0"/>
              <a:t>Cross-sectional designed study</a:t>
            </a:r>
          </a:p>
          <a:p>
            <a:pPr>
              <a:lnSpc>
                <a:spcPct val="150000"/>
              </a:lnSpc>
              <a:buFont typeface="Wingdings" charset="2"/>
              <a:buChar char="v"/>
            </a:pPr>
            <a:r>
              <a:rPr lang="en-US" dirty="0" smtClean="0"/>
              <a:t>Use of questionnaire</a:t>
            </a:r>
          </a:p>
          <a:p>
            <a:pPr>
              <a:lnSpc>
                <a:spcPct val="150000"/>
              </a:lnSpc>
              <a:buFont typeface="Wingdings" charset="2"/>
              <a:buChar char="v"/>
            </a:pPr>
            <a:r>
              <a:rPr lang="en-US" dirty="0" smtClean="0"/>
              <a:t>English participants only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9585" y="3260706"/>
            <a:ext cx="2886927" cy="3464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31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0040" y="1600200"/>
            <a:ext cx="8586216" cy="4495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Women:</a:t>
            </a:r>
          </a:p>
          <a:p>
            <a:pPr>
              <a:buFont typeface="Wingdings" charset="2"/>
              <a:buChar char="v"/>
            </a:pPr>
            <a:r>
              <a:rPr lang="en-US" dirty="0" smtClean="0"/>
              <a:t>Diet more yet frequently gain weight</a:t>
            </a:r>
          </a:p>
          <a:p>
            <a:pPr>
              <a:buFont typeface="Wingdings" charset="2"/>
              <a:buChar char="v"/>
            </a:pPr>
            <a:r>
              <a:rPr lang="en-US" dirty="0" smtClean="0"/>
              <a:t>Believe in exercise to control weight</a:t>
            </a:r>
          </a:p>
          <a:p>
            <a:pPr>
              <a:buFont typeface="Wingdings" charset="2"/>
              <a:buChar char="v"/>
            </a:pPr>
            <a:r>
              <a:rPr lang="en-US" dirty="0" smtClean="0"/>
              <a:t>Would be receptive to targeted intervention</a:t>
            </a:r>
          </a:p>
          <a:p>
            <a:pPr>
              <a:buFont typeface="Wingdings" charset="2"/>
              <a:buChar char="v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1954" y="4294378"/>
            <a:ext cx="3492500" cy="23241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4275" y="4294378"/>
            <a:ext cx="35052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28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Therefore…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A targeted </a:t>
            </a:r>
            <a:r>
              <a:rPr lang="en-US" dirty="0" smtClean="0"/>
              <a:t>intervention campaign focused on dietary education and exercise participation may </a:t>
            </a:r>
            <a:r>
              <a:rPr lang="en-US" dirty="0"/>
              <a:t>be </a:t>
            </a:r>
            <a:r>
              <a:rPr lang="en-US" dirty="0" smtClean="0"/>
              <a:t>effective in preventing weight gain and promoting weight loss </a:t>
            </a:r>
            <a:r>
              <a:rPr lang="en-US" dirty="0"/>
              <a:t>among women with knee OA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81625" y="3729228"/>
            <a:ext cx="2921000" cy="292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197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Osteoarthritis: A chronic joint condition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0624" y="1856232"/>
            <a:ext cx="8345424" cy="4267406"/>
          </a:xfrm>
        </p:spPr>
        <p:txBody>
          <a:bodyPr/>
          <a:lstStyle/>
          <a:p>
            <a:pPr>
              <a:lnSpc>
                <a:spcPct val="150000"/>
              </a:lnSpc>
              <a:buFont typeface="Wingdings" charset="2"/>
              <a:buChar char="v"/>
            </a:pPr>
            <a:r>
              <a:rPr lang="en-US" dirty="0" smtClean="0"/>
              <a:t>Affects 12.5% of the Australian population &gt; 45 yrs</a:t>
            </a:r>
          </a:p>
          <a:p>
            <a:pPr>
              <a:lnSpc>
                <a:spcPct val="150000"/>
              </a:lnSpc>
              <a:buFont typeface="Wingdings" charset="2"/>
              <a:buChar char="v"/>
            </a:pPr>
            <a:r>
              <a:rPr lang="en-US" dirty="0" smtClean="0"/>
              <a:t>Cost approximately $1.2 billion in 2001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26719" y="3674570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42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Knee OA, Obesity &amp; Women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charset="2"/>
              <a:buChar char="v"/>
            </a:pPr>
            <a:r>
              <a:rPr lang="en-US" dirty="0" smtClean="0"/>
              <a:t>Effects women &gt; men</a:t>
            </a:r>
          </a:p>
          <a:p>
            <a:pPr>
              <a:lnSpc>
                <a:spcPct val="150000"/>
              </a:lnSpc>
              <a:buFont typeface="Wingdings" charset="2"/>
              <a:buChar char="v"/>
            </a:pPr>
            <a:r>
              <a:rPr lang="en-US" dirty="0" smtClean="0"/>
              <a:t>Obesity main modifiable risk factor</a:t>
            </a:r>
          </a:p>
          <a:p>
            <a:pPr>
              <a:lnSpc>
                <a:spcPct val="150000"/>
              </a:lnSpc>
              <a:buFont typeface="Wingdings" charset="2"/>
              <a:buChar char="v"/>
            </a:pPr>
            <a:r>
              <a:rPr lang="en-US" dirty="0" smtClean="0"/>
              <a:t>Weight loss </a:t>
            </a:r>
            <a:r>
              <a:rPr lang="en-US" dirty="0" smtClean="0">
                <a:latin typeface="Century Gothic"/>
              </a:rPr>
              <a:t>→</a:t>
            </a:r>
            <a:r>
              <a:rPr lang="en-US" dirty="0" smtClean="0"/>
              <a:t>improved symptoms</a:t>
            </a:r>
            <a:endParaRPr lang="en-US" dirty="0"/>
          </a:p>
          <a:p>
            <a:pPr>
              <a:lnSpc>
                <a:spcPct val="150000"/>
              </a:lnSpc>
              <a:buFont typeface="Wingdings" charset="2"/>
              <a:buChar char="v"/>
            </a:pPr>
            <a:r>
              <a:rPr lang="en-US" dirty="0" smtClean="0"/>
              <a:t>BMI </a:t>
            </a:r>
            <a:r>
              <a:rPr lang="en-US" dirty="0" smtClean="0">
                <a:latin typeface="Century Gothic"/>
              </a:rPr>
              <a:t>→ ↑</a:t>
            </a:r>
            <a:r>
              <a:rPr lang="en-US" dirty="0" smtClean="0"/>
              <a:t>symptom severity, particularly in women</a:t>
            </a:r>
          </a:p>
          <a:p>
            <a:pPr>
              <a:lnSpc>
                <a:spcPct val="150000"/>
              </a:lnSpc>
              <a:buFont typeface="Wingdings" charset="2"/>
              <a:buChar char="v"/>
            </a:pPr>
            <a:r>
              <a:rPr lang="en-US" dirty="0" smtClean="0"/>
              <a:t>Despite this, those with OA still gain weight !</a:t>
            </a:r>
          </a:p>
          <a:p>
            <a:endParaRPr lang="en-US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38340" y="4601453"/>
            <a:ext cx="1062347" cy="2256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78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Study aims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v"/>
            </a:pPr>
            <a:r>
              <a:rPr lang="en-US" dirty="0"/>
              <a:t>Thus this study aims to investigate gender-based health and weight loss beliefs of those with knee osteoarthritis in order to develop a more effective weight loss intervention strategy for female </a:t>
            </a:r>
            <a:r>
              <a:rPr lang="en-US" dirty="0" smtClean="0"/>
              <a:t>sufferers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8279" y="4150325"/>
            <a:ext cx="3505200" cy="23241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6670" y="3756625"/>
            <a:ext cx="2997200" cy="271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78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3464" y="1481328"/>
            <a:ext cx="8482584" cy="461467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 smtClean="0"/>
              <a:t>Participants:</a:t>
            </a:r>
          </a:p>
          <a:p>
            <a:pPr>
              <a:lnSpc>
                <a:spcPct val="150000"/>
              </a:lnSpc>
              <a:buFont typeface="Wingdings" charset="2"/>
              <a:buChar char="v"/>
            </a:pPr>
            <a:r>
              <a:rPr lang="en-US" dirty="0" smtClean="0"/>
              <a:t>100 patients attending a rheumatology or orthopedic  clinic with symptomatic knee OA</a:t>
            </a:r>
          </a:p>
          <a:p>
            <a:pPr>
              <a:lnSpc>
                <a:spcPct val="150000"/>
              </a:lnSpc>
              <a:buFont typeface="Wingdings" charset="2"/>
              <a:buChar char="v"/>
            </a:pPr>
            <a:r>
              <a:rPr lang="en-US" dirty="0" smtClean="0"/>
              <a:t>Aged 50 – 70 years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Data collection:</a:t>
            </a:r>
          </a:p>
          <a:p>
            <a:pPr>
              <a:lnSpc>
                <a:spcPct val="150000"/>
              </a:lnSpc>
              <a:buFont typeface="Wingdings" charset="2"/>
              <a:buChar char="v"/>
            </a:pPr>
            <a:r>
              <a:rPr lang="en-US" dirty="0" smtClean="0"/>
              <a:t> Two part questionnaire:</a:t>
            </a:r>
          </a:p>
          <a:p>
            <a:pPr marL="88011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Health and weight loss beliefs</a:t>
            </a:r>
          </a:p>
          <a:p>
            <a:pPr marL="88011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Knee symptoms (pain, stiffness and function)</a:t>
            </a:r>
          </a:p>
          <a:p>
            <a:pPr marL="365760" lvl="1" indent="0">
              <a:buNone/>
            </a:pPr>
            <a:endParaRPr lang="en-US" dirty="0" smtClean="0"/>
          </a:p>
          <a:p>
            <a:pPr marL="880110" lvl="1" indent="-51435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39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charset="2"/>
              <a:buChar char="v"/>
            </a:pPr>
            <a:endParaRPr lang="en-US" dirty="0" smtClean="0"/>
          </a:p>
          <a:p>
            <a:pPr>
              <a:lnSpc>
                <a:spcPct val="150000"/>
              </a:lnSpc>
              <a:buFont typeface="Wingdings" charset="2"/>
              <a:buChar char="v"/>
            </a:pPr>
            <a:r>
              <a:rPr lang="en-US" dirty="0" smtClean="0"/>
              <a:t>Data examined separately for men and women</a:t>
            </a:r>
          </a:p>
          <a:p>
            <a:pPr>
              <a:lnSpc>
                <a:spcPct val="150000"/>
              </a:lnSpc>
              <a:buFont typeface="Wingdings" charset="2"/>
              <a:buChar char="v"/>
            </a:pPr>
            <a:r>
              <a:rPr lang="en-US" dirty="0" err="1" smtClean="0"/>
              <a:t>Analysed</a:t>
            </a:r>
            <a:r>
              <a:rPr lang="en-US" dirty="0" smtClean="0"/>
              <a:t> using SPSS</a:t>
            </a:r>
          </a:p>
          <a:p>
            <a:pPr>
              <a:lnSpc>
                <a:spcPct val="150000"/>
              </a:lnSpc>
              <a:buFont typeface="Wingdings" charset="2"/>
              <a:buChar char="v"/>
            </a:pPr>
            <a:r>
              <a:rPr lang="en-US" dirty="0" smtClean="0"/>
              <a:t>Statistically significance: p&lt;0.05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89416" y="3429000"/>
            <a:ext cx="2425700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9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Study Population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2900094"/>
              </p:ext>
            </p:extLst>
          </p:nvPr>
        </p:nvGraphicFramePr>
        <p:xfrm>
          <a:off x="612647" y="1943099"/>
          <a:ext cx="7880477" cy="43231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Document" r:id="rId3" imgW="5880100" imgH="3225800" progId="Word.Document.12">
                  <p:link updateAutomatic="1"/>
                </p:oleObj>
              </mc:Choice>
              <mc:Fallback>
                <p:oleObj name="Document" r:id="rId3" imgW="5880100" imgH="3225800" progId="Word.Documen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2647" y="1943099"/>
                        <a:ext cx="7880477" cy="43231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358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Body Weight Satisfaction*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9092232"/>
              </p:ext>
            </p:extLst>
          </p:nvPr>
        </p:nvGraphicFramePr>
        <p:xfrm>
          <a:off x="612648" y="1751409"/>
          <a:ext cx="8153400" cy="4506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072682" y="6280142"/>
            <a:ext cx="2693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* Not significantly different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1017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Body Shape Satisfaction*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0239302"/>
              </p:ext>
            </p:extLst>
          </p:nvPr>
        </p:nvGraphicFramePr>
        <p:xfrm>
          <a:off x="612648" y="1736111"/>
          <a:ext cx="8153400" cy="4521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821680" y="6418453"/>
            <a:ext cx="2944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*P=0.008 for trend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1866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304</TotalTime>
  <Words>342</Words>
  <Application>Microsoft Office PowerPoint</Application>
  <PresentationFormat>On-screen Show (4:3)</PresentationFormat>
  <Paragraphs>68</Paragraphs>
  <Slides>19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Median</vt:lpstr>
      <vt:lpstr>MacHD:Users:jessicaminshall:Desktop:education%20re%20done%20chart.docx!OLE_LINK1</vt:lpstr>
      <vt:lpstr>Gender-based health and weight loss beliefs in knee osteoarthritis patients</vt:lpstr>
      <vt:lpstr>Osteoarthritis: A chronic joint condition</vt:lpstr>
      <vt:lpstr>Knee OA, Obesity &amp; Women</vt:lpstr>
      <vt:lpstr>Study aims</vt:lpstr>
      <vt:lpstr>Methods</vt:lpstr>
      <vt:lpstr>Data Analysis</vt:lpstr>
      <vt:lpstr>Characteristics of Study Population</vt:lpstr>
      <vt:lpstr>Body Weight Satisfaction*</vt:lpstr>
      <vt:lpstr>Body Shape Satisfaction*</vt:lpstr>
      <vt:lpstr>Weight Change in the Last 6 Months*</vt:lpstr>
      <vt:lpstr>Desired Weight*</vt:lpstr>
      <vt:lpstr>Dieting Frequency*</vt:lpstr>
      <vt:lpstr>Factors Causing Weight Gain</vt:lpstr>
      <vt:lpstr>Reasons to Exercise</vt:lpstr>
      <vt:lpstr>Level of agreement with the statement:</vt:lpstr>
      <vt:lpstr>Level of Agreement*</vt:lpstr>
      <vt:lpstr>Limitations</vt:lpstr>
      <vt:lpstr>Conclusions</vt:lpstr>
      <vt:lpstr>Therefore…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and weight loss beliefs in patients with knee osteoarthritis</dc:title>
  <dc:creator>Jessica Minshall</dc:creator>
  <cp:lastModifiedBy>Jayamini Illesinghe</cp:lastModifiedBy>
  <cp:revision>43</cp:revision>
  <dcterms:created xsi:type="dcterms:W3CDTF">2013-02-25T09:35:58Z</dcterms:created>
  <dcterms:modified xsi:type="dcterms:W3CDTF">2013-03-03T23:54:49Z</dcterms:modified>
</cp:coreProperties>
</file>